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7" r:id="rId4"/>
    <p:sldId id="284" r:id="rId5"/>
    <p:sldId id="285" r:id="rId6"/>
    <p:sldId id="291" r:id="rId7"/>
    <p:sldId id="339" r:id="rId8"/>
    <p:sldId id="340" r:id="rId9"/>
    <p:sldId id="286" r:id="rId10"/>
    <p:sldId id="263" r:id="rId11"/>
    <p:sldId id="269" r:id="rId12"/>
    <p:sldId id="341" r:id="rId13"/>
    <p:sldId id="342" r:id="rId14"/>
    <p:sldId id="343" r:id="rId15"/>
    <p:sldId id="287" r:id="rId16"/>
    <p:sldId id="261" r:id="rId17"/>
    <p:sldId id="363" r:id="rId18"/>
    <p:sldId id="362" r:id="rId19"/>
    <p:sldId id="258" r:id="rId20"/>
    <p:sldId id="270" r:id="rId21"/>
    <p:sldId id="345" r:id="rId22"/>
    <p:sldId id="346" r:id="rId23"/>
    <p:sldId id="347" r:id="rId24"/>
    <p:sldId id="350" r:id="rId25"/>
    <p:sldId id="361" r:id="rId26"/>
    <p:sldId id="348" r:id="rId27"/>
    <p:sldId id="352" r:id="rId28"/>
    <p:sldId id="353" r:id="rId29"/>
    <p:sldId id="29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B9A6"/>
    <a:srgbClr val="F47264"/>
    <a:srgbClr val="F8D35E"/>
    <a:srgbClr val="84CBC5"/>
    <a:srgbClr val="144C74"/>
    <a:srgbClr val="1B6AA3"/>
    <a:srgbClr val="FFC20F"/>
    <a:srgbClr val="14507A"/>
    <a:srgbClr val="45B2A8"/>
    <a:srgbClr val="008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2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3DD89-DA72-4956-8961-85B6562EBF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C8F1E-C324-4ECD-9D66-17513A2AE6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3681602" y="1389579"/>
            <a:ext cx="817002" cy="817002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 useBgFill="1">
        <p:nvSpPr>
          <p:cNvPr id="2" name="椭圆 1"/>
          <p:cNvSpPr/>
          <p:nvPr/>
        </p:nvSpPr>
        <p:spPr>
          <a:xfrm>
            <a:off x="3636924" y="1344901"/>
            <a:ext cx="906358" cy="906358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3569342" y="895818"/>
            <a:ext cx="5066364" cy="506636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614138" y="956034"/>
            <a:ext cx="4945932" cy="494593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024000" y="8840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160742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880973" y="45854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835360" y="1684283"/>
            <a:ext cx="369044" cy="369044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 useBgFill="1">
        <p:nvSpPr>
          <p:cNvPr id="8" name="椭圆 7"/>
          <p:cNvSpPr/>
          <p:nvPr/>
        </p:nvSpPr>
        <p:spPr>
          <a:xfrm>
            <a:off x="8815179" y="1664102"/>
            <a:ext cx="409406" cy="409406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960046" y="3639530"/>
            <a:ext cx="603830" cy="603830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 useBgFill="1">
        <p:nvSpPr>
          <p:cNvPr id="27" name="椭圆 26"/>
          <p:cNvSpPr/>
          <p:nvPr/>
        </p:nvSpPr>
        <p:spPr>
          <a:xfrm>
            <a:off x="1927026" y="3606510"/>
            <a:ext cx="669870" cy="669870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452137" y="5924213"/>
            <a:ext cx="205156" cy="205156"/>
          </a:xfrm>
          <a:prstGeom prst="ellips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 useBgFill="1">
        <p:nvSpPr>
          <p:cNvPr id="30" name="椭圆 29"/>
          <p:cNvSpPr/>
          <p:nvPr/>
        </p:nvSpPr>
        <p:spPr>
          <a:xfrm>
            <a:off x="8440918" y="5912994"/>
            <a:ext cx="227594" cy="227594"/>
          </a:xfrm>
          <a:prstGeom prst="ellipse">
            <a:avLst/>
          </a:prstGeom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66" name="弧形 265"/>
          <p:cNvSpPr/>
          <p:nvPr/>
        </p:nvSpPr>
        <p:spPr>
          <a:xfrm>
            <a:off x="3623034" y="955566"/>
            <a:ext cx="4946400" cy="4946400"/>
          </a:xfrm>
          <a:prstGeom prst="arc">
            <a:avLst>
              <a:gd name="adj1" fmla="val 1732455"/>
              <a:gd name="adj2" fmla="val 8961436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7" name="弧形 266"/>
          <p:cNvSpPr/>
          <p:nvPr/>
        </p:nvSpPr>
        <p:spPr>
          <a:xfrm>
            <a:off x="3750034" y="1082566"/>
            <a:ext cx="4946400" cy="4946400"/>
          </a:xfrm>
          <a:prstGeom prst="arc">
            <a:avLst>
              <a:gd name="adj1" fmla="val 16200000"/>
              <a:gd name="adj2" fmla="val 1827471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8" name="弧形 267"/>
          <p:cNvSpPr/>
          <p:nvPr/>
        </p:nvSpPr>
        <p:spPr>
          <a:xfrm>
            <a:off x="3877034" y="1209566"/>
            <a:ext cx="4946400" cy="4946400"/>
          </a:xfrm>
          <a:prstGeom prst="arc">
            <a:avLst>
              <a:gd name="adj1" fmla="val 8964932"/>
              <a:gd name="adj2" fmla="val 1620178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02" name="组合 501"/>
          <p:cNvGrpSpPr/>
          <p:nvPr/>
        </p:nvGrpSpPr>
        <p:grpSpPr>
          <a:xfrm>
            <a:off x="3339444" y="673100"/>
            <a:ext cx="5513371" cy="5513371"/>
            <a:chOff x="3339314" y="673100"/>
            <a:chExt cx="5513371" cy="5513371"/>
          </a:xfrm>
        </p:grpSpPr>
        <p:grpSp>
          <p:nvGrpSpPr>
            <p:cNvPr id="618" name="组合 617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76" name="组合 67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705" name="组合 70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30" name="直接连接符 72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直接连接符 73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组合 70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8" name="直接连接符 72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9" name="直接连接符 72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组合 70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6" name="直接连接符 72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直接连接符 72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组合 70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4" name="直接连接符 72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直接连接符 72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组合 70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2" name="直接连接符 72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3" name="直接连接符 72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0" name="组合 70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20" name="直接连接符 71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直接连接符 72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1" name="组合 71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8" name="直接连接符 71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直接连接符 71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2" name="组合 71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6" name="直接连接符 7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7" name="直接连接符 7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3" name="组合 71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14" name="直接连接符 7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直接连接符 7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7" name="组合 67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78" name="组合 67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3" name="直接连接符 70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直接连接符 70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9" name="组合 67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701" name="直接连接符 70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2" name="直接连接符 70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0" name="组合 67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9" name="直接连接符 69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0" name="直接连接符 69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1" name="组合 68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7" name="直接连接符 69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8" name="直接连接符 69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2" name="组合 68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5" name="直接连接符 69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6" name="直接连接符 69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3" name="组合 68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3" name="直接连接符 69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4" name="直接连接符 69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4" name="组合 68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91" name="直接连接符 69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2" name="直接连接符 69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5" name="组合 68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9" name="直接连接符 6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0" name="直接连接符 6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6" name="组合 68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87" name="直接连接符 6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8" name="直接连接符 6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19" name="组合 618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620" name="组合 619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49" name="组合 648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4" name="直接连接符 67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5" name="直接连接符 67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0" name="组合 649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2" name="直接连接符 67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3" name="直接连接符 67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1" name="组合 650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70" name="直接连接符 66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直接连接符 67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2" name="组合 651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8" name="直接连接符 66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9" name="直接连接符 66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3" name="组合 652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6" name="直接连接符 66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7" name="直接连接符 66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4" name="组合 653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4" name="直接连接符 66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直接连接符 66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5" name="组合 654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2" name="直接连接符 66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3" name="直接连接符 66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6" name="组合 655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60" name="直接连接符 6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1" name="直接连接符 6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7" name="组合 656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58" name="直接连接符 6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9" name="直接连接符 6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1" name="组合 620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622" name="组合 621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7" name="直接连接符 64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直接连接符 64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3" name="组合 622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5" name="直接连接符 64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直接连接符 64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4" name="组合 623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3" name="直接连接符 64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直接连接符 64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5" name="组合 624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41" name="直接连接符 64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直接连接符 64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6" name="组合 625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9" name="直接连接符 63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0" name="直接连接符 63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7" name="组合 626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7" name="直接连接符 63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直接连接符 63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8" name="组合 627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5" name="直接连接符 63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直接连接符 63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9" name="组合 628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3" name="直接连接符 6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直接连接符 6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0" name="组合 629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31" name="直接连接符 6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直接连接符 6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503" name="组合 502"/>
          <p:cNvGrpSpPr/>
          <p:nvPr/>
        </p:nvGrpSpPr>
        <p:grpSpPr>
          <a:xfrm rot="120000">
            <a:off x="3466444" y="800100"/>
            <a:ext cx="5513371" cy="5513371"/>
            <a:chOff x="3339314" y="673100"/>
            <a:chExt cx="5513371" cy="5513371"/>
          </a:xfrm>
        </p:grpSpPr>
        <p:grpSp>
          <p:nvGrpSpPr>
            <p:cNvPr id="504" name="组合 503"/>
            <p:cNvGrpSpPr/>
            <p:nvPr/>
          </p:nvGrpSpPr>
          <p:grpSpPr>
            <a:xfrm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91" name="组合 590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6" name="直接连接符 61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直接连接符 61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2" name="组合 591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4" name="直接连接符 61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直接连接符 61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3" name="组合 592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2" name="直接连接符 61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直接连接符 61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4" name="组合 593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10" name="直接连接符 60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直接连接符 61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组合 594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8" name="直接连接符 60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直接连接符 60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6" name="组合 595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6" name="直接连接符 60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直接连接符 60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7" name="组合 596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4" name="直接连接符 60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直接连接符 60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8" name="组合 597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2" name="直接连接符 60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直接连接符 60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组合 598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600" name="直接连接符 59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直接连接符 60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3" name="组合 562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64" name="组合 563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9" name="直接连接符 58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直接连接符 58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5" name="组合 564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7" name="直接连接符 58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直接连接符 58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6" name="组合 565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5" name="直接连接符 58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直接连接符 58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7" name="组合 566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3" name="直接连接符 58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直接连接符 58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8" name="组合 567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81" name="直接连接符 58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直接连接符 58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9" name="组合 568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9" name="直接连接符 57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接连接符 57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0" name="组合 569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7" name="直接连接符 57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接连接符 57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1" name="组合 570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5" name="直接连接符 57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接连接符 57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2" name="组合 571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73" name="直接连接符 57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接连接符 57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5" name="组合 504"/>
            <p:cNvGrpSpPr/>
            <p:nvPr/>
          </p:nvGrpSpPr>
          <p:grpSpPr>
            <a:xfrm rot="300000">
              <a:off x="3339314" y="673100"/>
              <a:ext cx="5513371" cy="5513371"/>
              <a:chOff x="3339314" y="673100"/>
              <a:chExt cx="5513371" cy="5513371"/>
            </a:xfrm>
          </p:grpSpPr>
          <p:grpSp>
            <p:nvGrpSpPr>
              <p:cNvPr id="506" name="组合 505"/>
              <p:cNvGrpSpPr/>
              <p:nvPr/>
            </p:nvGrpSpPr>
            <p:grpSpPr>
              <a:xfrm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35" name="组合 534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60" name="直接连接符 55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接连接符 56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6" name="组合 535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8" name="直接连接符 55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接连接符 55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组合 536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6" name="直接连接符 55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接连接符 55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8" name="组合 537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4" name="直接连接符 55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接连接符 55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9" name="组合 538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2" name="直接连接符 551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接连接符 552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0" name="组合 539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50" name="直接连接符 549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接连接符 550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1" name="组合 540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8" name="直接连接符 547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接连接符 548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2" name="组合 541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6" name="直接连接符 545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接连接符 546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3" name="组合 542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44" name="直接连接符 543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接连接符 544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07" name="组合 506"/>
              <p:cNvGrpSpPr/>
              <p:nvPr/>
            </p:nvGrpSpPr>
            <p:grpSpPr>
              <a:xfrm rot="5400000">
                <a:off x="3339314" y="673100"/>
                <a:ext cx="5513371" cy="5513371"/>
                <a:chOff x="3303121" y="673100"/>
                <a:chExt cx="5513371" cy="5513371"/>
              </a:xfrm>
            </p:grpSpPr>
            <p:grpSp>
              <p:nvGrpSpPr>
                <p:cNvPr id="508" name="组合 507"/>
                <p:cNvGrpSpPr/>
                <p:nvPr/>
              </p:nvGrpSpPr>
              <p:grpSpPr>
                <a:xfrm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3" name="直接连接符 53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连接符 53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9" name="组合 508"/>
                <p:cNvGrpSpPr/>
                <p:nvPr/>
              </p:nvGrpSpPr>
              <p:grpSpPr>
                <a:xfrm rot="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31" name="直接连接符 53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连接符 53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0" name="组合 509"/>
                <p:cNvGrpSpPr/>
                <p:nvPr/>
              </p:nvGrpSpPr>
              <p:grpSpPr>
                <a:xfrm rot="1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9" name="直接连接符 52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连接符 52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1" name="组合 510"/>
                <p:cNvGrpSpPr/>
                <p:nvPr/>
              </p:nvGrpSpPr>
              <p:grpSpPr>
                <a:xfrm rot="1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7" name="直接连接符 52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连接符 52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2" name="组合 511"/>
                <p:cNvGrpSpPr/>
                <p:nvPr/>
              </p:nvGrpSpPr>
              <p:grpSpPr>
                <a:xfrm rot="24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5" name="直接连接符 524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接连接符 525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3" name="组合 512"/>
                <p:cNvGrpSpPr/>
                <p:nvPr/>
              </p:nvGrpSpPr>
              <p:grpSpPr>
                <a:xfrm rot="36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3" name="直接连接符 522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接连接符 523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4" name="组合 513"/>
                <p:cNvGrpSpPr/>
                <p:nvPr/>
              </p:nvGrpSpPr>
              <p:grpSpPr>
                <a:xfrm rot="30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21" name="直接连接符 520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接连接符 521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5" name="组合 514"/>
                <p:cNvGrpSpPr/>
                <p:nvPr/>
              </p:nvGrpSpPr>
              <p:grpSpPr>
                <a:xfrm rot="48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9" name="直接连接符 518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连接符 519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6" name="组合 515"/>
                <p:cNvGrpSpPr/>
                <p:nvPr/>
              </p:nvGrpSpPr>
              <p:grpSpPr>
                <a:xfrm rot="4200000">
                  <a:off x="6059807" y="673100"/>
                  <a:ext cx="0" cy="5513371"/>
                  <a:chOff x="6096000" y="673100"/>
                  <a:chExt cx="0" cy="5513371"/>
                </a:xfrm>
              </p:grpSpPr>
              <p:cxnSp>
                <p:nvCxnSpPr>
                  <p:cNvPr id="517" name="直接连接符 516"/>
                  <p:cNvCxnSpPr/>
                  <p:nvPr/>
                </p:nvCxnSpPr>
                <p:spPr>
                  <a:xfrm>
                    <a:off x="6096000" y="673100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连接符 517"/>
                  <p:cNvCxnSpPr/>
                  <p:nvPr/>
                </p:nvCxnSpPr>
                <p:spPr>
                  <a:xfrm>
                    <a:off x="6096000" y="6008671"/>
                    <a:ext cx="0" cy="17780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738" name="文本框 737"/>
          <p:cNvSpPr txBox="1"/>
          <p:nvPr/>
        </p:nvSpPr>
        <p:spPr>
          <a:xfrm>
            <a:off x="3433701" y="2855174"/>
            <a:ext cx="545436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dirty="0" smtClean="0">
                <a:solidFill>
                  <a:schemeClr val="bg1"/>
                </a:solidFill>
              </a:rPr>
              <a:t>机器人工作室</a:t>
            </a:r>
            <a:endParaRPr lang="zh-CN" altLang="en-US" sz="40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4000" dirty="0" smtClean="0">
                <a:solidFill>
                  <a:schemeClr val="bg1"/>
                </a:solidFill>
              </a:rPr>
              <a:t>第一次交流会</a:t>
            </a:r>
            <a:endParaRPr lang="zh-CN" altLang="en-US" sz="4000" dirty="0" smtClean="0">
              <a:solidFill>
                <a:schemeClr val="bg1"/>
              </a:solidFill>
            </a:endParaRPr>
          </a:p>
        </p:txBody>
      </p:sp>
      <p:sp>
        <p:nvSpPr>
          <p:cNvPr id="739" name="文本框 738"/>
          <p:cNvSpPr txBox="1"/>
          <p:nvPr/>
        </p:nvSpPr>
        <p:spPr>
          <a:xfrm>
            <a:off x="4812640" y="1664360"/>
            <a:ext cx="2541662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dist"/>
            <a:r>
              <a:rPr lang="en-US" altLang="zh-CN" sz="6000" dirty="0" smtClean="0">
                <a:solidFill>
                  <a:schemeClr val="bg1"/>
                </a:solidFill>
              </a:rPr>
              <a:t>2017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740" name="文本框 739"/>
          <p:cNvSpPr txBox="1"/>
          <p:nvPr/>
        </p:nvSpPr>
        <p:spPr>
          <a:xfrm>
            <a:off x="5241925" y="4262755"/>
            <a:ext cx="1721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3406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cxnSp>
        <p:nvCxnSpPr>
          <p:cNvPr id="743" name="直接连接符 742"/>
          <p:cNvCxnSpPr/>
          <p:nvPr/>
        </p:nvCxnSpPr>
        <p:spPr>
          <a:xfrm>
            <a:off x="7074974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直接连接符 745"/>
          <p:cNvCxnSpPr/>
          <p:nvPr/>
        </p:nvCxnSpPr>
        <p:spPr>
          <a:xfrm>
            <a:off x="4901100" y="4462459"/>
            <a:ext cx="4529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6" name="组合 755"/>
          <p:cNvGrpSpPr/>
          <p:nvPr/>
        </p:nvGrpSpPr>
        <p:grpSpPr>
          <a:xfrm>
            <a:off x="3211052" y="543818"/>
            <a:ext cx="5769896" cy="5769896"/>
            <a:chOff x="3211052" y="543818"/>
            <a:chExt cx="5769896" cy="5769896"/>
          </a:xfrm>
        </p:grpSpPr>
        <p:sp>
          <p:nvSpPr>
            <p:cNvPr id="757" name="弧形 756"/>
            <p:cNvSpPr/>
            <p:nvPr/>
          </p:nvSpPr>
          <p:spPr>
            <a:xfrm rot="117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8" name="弧形 757"/>
            <p:cNvSpPr/>
            <p:nvPr/>
          </p:nvSpPr>
          <p:spPr>
            <a:xfrm rot="9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59" name="组合 758"/>
          <p:cNvGrpSpPr/>
          <p:nvPr/>
        </p:nvGrpSpPr>
        <p:grpSpPr>
          <a:xfrm>
            <a:off x="3338052" y="670818"/>
            <a:ext cx="5769896" cy="5769896"/>
            <a:chOff x="3211052" y="543818"/>
            <a:chExt cx="5769896" cy="5769896"/>
          </a:xfrm>
        </p:grpSpPr>
        <p:sp>
          <p:nvSpPr>
            <p:cNvPr id="760" name="弧形 759"/>
            <p:cNvSpPr/>
            <p:nvPr/>
          </p:nvSpPr>
          <p:spPr>
            <a:xfrm rot="171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1" name="弧形 760"/>
            <p:cNvSpPr/>
            <p:nvPr/>
          </p:nvSpPr>
          <p:spPr>
            <a:xfrm rot="6300000">
              <a:off x="3211052" y="543818"/>
              <a:ext cx="5769896" cy="5769896"/>
            </a:xfrm>
            <a:prstGeom prst="arc">
              <a:avLst>
                <a:gd name="adj1" fmla="val 14386781"/>
                <a:gd name="adj2" fmla="val 16201783"/>
              </a:avLst>
            </a:prstGeom>
            <a:ln w="2540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85185E-6 C 0.11198 -1.85185E-6 0.20286 0.16158 0.20286 0.36065 C 0.20286 0.55949 0.11198 0.72107 0 0.72107 C -0.11211 0.72107 -0.20286 0.55949 -0.20286 0.36065 C -0.20286 0.16158 -0.11211 -1.85185E-6 0 -1.85185E-6 Z " pathEditMode="relative" rAng="0" ptsTypes="AAAAA">
                                      <p:cBhvr>
                                        <p:cTn id="4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06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6 0.00069 C -0.05573 0.17314 -0.17995 0.23287 -0.27682 0.13333 C -0.37357 0.03333 -0.40703 -0.18681 -0.35091 -0.35973 C -0.29479 -0.53218 -0.17083 -0.59075 -0.07383 -0.4919 C 0.02305 -0.39237 0.05625 -0.1713 0.00026 0.00069 Z " pathEditMode="relative" rAng="7200000" ptsTypes="AAAAA">
                                      <p:cBhvr>
                                        <p:cTn id="5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52" y="-179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001 0.002221 C -0.055990 -0.169998 -0.022790 -0.390828 0.074220 -0.490368 C 0.171090 -0.589678 0.295180 -0.530648 0.351170 -0.358198 C 0.407290 -0.185508 0.373960 0.034862 0.277080 0.134402 C 0.180080 0.233932 0.055990 0.174912 0.000001 0.002221 Z " pathEditMode="relative" rAng="15728640" ptsTypes="AAAAA">
                                      <p:cBhvr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1800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5" dur="7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8" dur="7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8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 bldLvl="0" animBg="1"/>
      <p:bldP spid="269" grpId="0" bldLvl="0" animBg="1"/>
      <p:bldP spid="3" grpId="0" bldLvl="0" animBg="1"/>
      <p:bldP spid="4" grpId="0" bldLvl="0" animBg="1"/>
      <p:bldP spid="4" grpId="1" bldLvl="0" animBg="1"/>
      <p:bldP spid="5" grpId="0" bldLvl="0" animBg="1"/>
      <p:bldP spid="5" grpId="1" bldLvl="0" animBg="1"/>
      <p:bldP spid="6" grpId="0" bldLvl="0" animBg="1"/>
      <p:bldP spid="6" grpId="1" bldLvl="0" animBg="1"/>
      <p:bldP spid="7" grpId="0" bldLvl="0" animBg="1"/>
      <p:bldP spid="8" grpId="0" bldLvl="0" animBg="1"/>
      <p:bldP spid="23" grpId="0" bldLvl="0" animBg="1"/>
      <p:bldP spid="27" grpId="0" bldLvl="0" animBg="1"/>
      <p:bldP spid="25" grpId="0" bldLvl="0" animBg="1"/>
      <p:bldP spid="30" grpId="0" bldLvl="0" animBg="1"/>
      <p:bldP spid="266" grpId="0" bldLvl="0" animBg="1"/>
      <p:bldP spid="266" grpId="1" bldLvl="0" animBg="1"/>
      <p:bldP spid="267" grpId="0" bldLvl="0" animBg="1"/>
      <p:bldP spid="267" grpId="1" bldLvl="0" animBg="1"/>
      <p:bldP spid="268" grpId="0" bldLvl="0" animBg="1"/>
      <p:bldP spid="268" grpId="1" bldLvl="0" animBg="1"/>
      <p:bldP spid="738" grpId="0"/>
      <p:bldP spid="739" grpId="0" bldLvl="0" animBg="1"/>
      <p:bldP spid="7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-3464" y="587118"/>
            <a:ext cx="2922191" cy="520091"/>
            <a:chOff x="-12700" y="587118"/>
            <a:chExt cx="2922191" cy="520091"/>
          </a:xfrm>
        </p:grpSpPr>
        <p:sp>
          <p:nvSpPr>
            <p:cNvPr id="32" name="文本框 31"/>
            <p:cNvSpPr txBox="1"/>
            <p:nvPr/>
          </p:nvSpPr>
          <p:spPr>
            <a:xfrm>
              <a:off x="877491" y="601100"/>
              <a:ext cx="20320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工作室布置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07560" y="3044825"/>
            <a:ext cx="29768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工作室布置</a:t>
            </a:r>
            <a:endParaRPr lang="zh-CN" altLang="en-US" sz="44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-3464" y="587118"/>
            <a:ext cx="3740150" cy="520091"/>
            <a:chOff x="-12700" y="587118"/>
            <a:chExt cx="3740150" cy="520091"/>
          </a:xfrm>
        </p:grpSpPr>
        <p:sp>
          <p:nvSpPr>
            <p:cNvPr id="32" name="文本框 31"/>
            <p:cNvSpPr txBox="1"/>
            <p:nvPr/>
          </p:nvSpPr>
          <p:spPr>
            <a:xfrm>
              <a:off x="471170" y="601088"/>
              <a:ext cx="3256280" cy="49212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工作室开门方法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048760" y="3044825"/>
            <a:ext cx="40944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工作室开门方法</a:t>
            </a:r>
            <a:endParaRPr lang="zh-CN" altLang="en-US" sz="44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-3464" y="587118"/>
            <a:ext cx="3740150" cy="520091"/>
            <a:chOff x="-12700" y="587118"/>
            <a:chExt cx="3740150" cy="520091"/>
          </a:xfrm>
        </p:grpSpPr>
        <p:sp>
          <p:nvSpPr>
            <p:cNvPr id="32" name="文本框 31"/>
            <p:cNvSpPr txBox="1"/>
            <p:nvPr/>
          </p:nvSpPr>
          <p:spPr>
            <a:xfrm>
              <a:off x="471170" y="601088"/>
              <a:ext cx="3256280" cy="49212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工作室器材管理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582160" y="2644775"/>
            <a:ext cx="3027680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工具类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zh-CN" altLang="en-US" sz="3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材料类、元件类</a:t>
            </a:r>
            <a:endParaRPr lang="zh-CN" altLang="en-US" sz="32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-3464" y="587118"/>
            <a:ext cx="2933065" cy="520091"/>
            <a:chOff x="-12700" y="587118"/>
            <a:chExt cx="2933065" cy="520091"/>
          </a:xfrm>
        </p:grpSpPr>
        <p:sp>
          <p:nvSpPr>
            <p:cNvPr id="32" name="文本框 31"/>
            <p:cNvSpPr txBox="1"/>
            <p:nvPr/>
          </p:nvSpPr>
          <p:spPr>
            <a:xfrm>
              <a:off x="471170" y="601088"/>
              <a:ext cx="2449195" cy="49212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安全说明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197860" y="2398395"/>
            <a:ext cx="5796280" cy="20612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1.</a:t>
            </a:r>
            <a:r>
              <a:rPr lang="zh-CN" altLang="en-US" sz="3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严禁打闹</a:t>
            </a:r>
            <a:endParaRPr lang="zh-CN" altLang="en-US" sz="32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/>
            <a:r>
              <a:rPr lang="en-US" altLang="zh-CN" sz="3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2.</a:t>
            </a:r>
            <a:r>
              <a:rPr lang="zh-CN" altLang="en-US" sz="3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危险性工具规范使用</a:t>
            </a:r>
            <a:endParaRPr lang="zh-CN" altLang="en-US" sz="32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/>
            <a:r>
              <a:rPr lang="en-US" altLang="zh-CN" sz="320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3.</a:t>
            </a:r>
            <a:r>
              <a:rPr lang="zh-CN" altLang="en-US" sz="320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安全用电</a:t>
            </a:r>
            <a:endParaRPr lang="zh-CN" altLang="en-US" sz="3200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/>
            <a:r>
              <a:rPr lang="en-US" altLang="zh-CN" sz="3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4.</a:t>
            </a:r>
            <a:r>
              <a:rPr lang="zh-CN" altLang="en-US" sz="32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按时开关窗、离开时关闭电闸</a:t>
            </a:r>
            <a:endParaRPr lang="zh-CN" altLang="en-US" sz="32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28380" y="508708"/>
            <a:ext cx="3135630" cy="676910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Hello Robot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/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1500" dirty="0" smtClean="0">
                <a:solidFill>
                  <a:srgbClr val="84C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0" lang="en-US" sz="11500" b="1" i="0" u="none" strike="noStrike" kern="1200" cap="none" spc="0" normalizeH="0" baseline="0" noProof="0" dirty="0" smtClean="0">
              <a:ln>
                <a:noFill/>
              </a:ln>
              <a:solidFill>
                <a:srgbClr val="84CBC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培训说明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2754236" cy="520091"/>
            <a:chOff x="-12700" y="587118"/>
            <a:chExt cx="2754236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1045451" y="601100"/>
              <a:ext cx="1696085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question</a:t>
              </a:r>
              <a:endParaRPr lang="en-US" altLang="zh-CN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774690" y="3137535"/>
            <a:ext cx="64325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if...</a:t>
            </a:r>
            <a:endParaRPr lang="zh-CN" altLang="en-US" sz="32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3125394" cy="520091"/>
            <a:chOff x="-12700" y="587118"/>
            <a:chExt cx="3125394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674294" y="601100"/>
              <a:ext cx="24384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 algn="ctr"/>
              <a:r>
                <a:rPr lang="zh-CN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什么最重要？</a:t>
              </a:r>
              <a:endParaRPr lang="en-US" altLang="zh-CN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785360" y="3136900"/>
            <a:ext cx="26212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当然是学习！</a:t>
            </a:r>
            <a:endParaRPr lang="zh-CN" sz="32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587118"/>
            <a:ext cx="2718994" cy="520091"/>
            <a:chOff x="-12700" y="587118"/>
            <a:chExt cx="2718994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1080694" y="601100"/>
              <a:ext cx="16256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pPr algn="ctr"/>
              <a:r>
                <a:rPr lang="zh-CN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培训方式</a:t>
              </a:r>
              <a:endParaRPr lang="en-US" altLang="zh-CN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36235" y="2152015"/>
            <a:ext cx="995680" cy="25533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自学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答疑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实战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3175" y="587118"/>
            <a:ext cx="2718991" cy="520091"/>
            <a:chOff x="-12700" y="587118"/>
            <a:chExt cx="2718991" cy="520091"/>
          </a:xfrm>
        </p:grpSpPr>
        <p:sp>
          <p:nvSpPr>
            <p:cNvPr id="9" name="文本框 8"/>
            <p:cNvSpPr txBox="1"/>
            <p:nvPr/>
          </p:nvSpPr>
          <p:spPr>
            <a:xfrm>
              <a:off x="1080691" y="601100"/>
              <a:ext cx="16256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如何学习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092960" y="1905635"/>
            <a:ext cx="8006080" cy="3046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1.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知道学啥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2.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寻找资源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	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知乎、百度、贴吧、论坛（学长学姐）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3.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认真学吧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0"/>
          <p:cNvGrpSpPr/>
          <p:nvPr/>
        </p:nvGrpSpPr>
        <p:grpSpPr>
          <a:xfrm>
            <a:off x="0" y="587118"/>
            <a:ext cx="2838053" cy="520091"/>
            <a:chOff x="-12700" y="587118"/>
            <a:chExt cx="2838053" cy="520091"/>
          </a:xfrm>
        </p:grpSpPr>
        <p:sp>
          <p:nvSpPr>
            <p:cNvPr id="202" name="文本框 201"/>
            <p:cNvSpPr txBox="1"/>
            <p:nvPr/>
          </p:nvSpPr>
          <p:spPr>
            <a:xfrm>
              <a:off x="961628" y="601100"/>
              <a:ext cx="1863725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武功秘籍</a:t>
              </a:r>
              <a:r>
                <a:rPr lang="en-US" altLang="zh-CN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en-US" altLang="zh-CN" sz="3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文本框 175"/>
          <p:cNvSpPr txBox="1"/>
          <p:nvPr/>
        </p:nvSpPr>
        <p:spPr>
          <a:xfrm>
            <a:off x="4384040" y="1659890"/>
            <a:ext cx="41548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https://open.163.com/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77" name="图片 176"/>
          <p:cNvPicPr>
            <a:picLocks noChangeAspect="1"/>
          </p:cNvPicPr>
          <p:nvPr/>
        </p:nvPicPr>
        <p:blipFill>
          <a:blip r:embed="rId1"/>
          <a:srcRect t="11144" r="4258"/>
          <a:stretch>
            <a:fillRect/>
          </a:stretch>
        </p:blipFill>
        <p:spPr>
          <a:xfrm>
            <a:off x="3271520" y="1354455"/>
            <a:ext cx="791210" cy="827405"/>
          </a:xfrm>
          <a:prstGeom prst="rect">
            <a:avLst/>
          </a:prstGeom>
        </p:spPr>
      </p:pic>
      <p:sp>
        <p:nvSpPr>
          <p:cNvPr id="178" name="文本框 177"/>
          <p:cNvSpPr txBox="1"/>
          <p:nvPr/>
        </p:nvSpPr>
        <p:spPr>
          <a:xfrm>
            <a:off x="4384040" y="2649220"/>
            <a:ext cx="61061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http://www.icourses.cn/home/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79" name="图片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480" y="2504440"/>
            <a:ext cx="1619250" cy="666750"/>
          </a:xfrm>
          <a:prstGeom prst="rect">
            <a:avLst/>
          </a:prstGeom>
        </p:spPr>
      </p:pic>
      <p:sp>
        <p:nvSpPr>
          <p:cNvPr id="180" name="文本框 179"/>
          <p:cNvSpPr txBox="1"/>
          <p:nvPr/>
        </p:nvSpPr>
        <p:spPr>
          <a:xfrm>
            <a:off x="4384040" y="3639820"/>
            <a:ext cx="49625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http://www.xuetangx.com/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81" name="图片 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480" y="3639820"/>
            <a:ext cx="1609725" cy="533400"/>
          </a:xfrm>
          <a:prstGeom prst="rect">
            <a:avLst/>
          </a:prstGeom>
        </p:spPr>
      </p:pic>
      <p:sp>
        <p:nvSpPr>
          <p:cNvPr id="194" name="文本框 193"/>
          <p:cNvSpPr txBox="1"/>
          <p:nvPr/>
        </p:nvSpPr>
        <p:spPr>
          <a:xfrm>
            <a:off x="4384040" y="4630420"/>
            <a:ext cx="57854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http://www.icourse163.org/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95" name="图片 1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855" y="4630420"/>
            <a:ext cx="2428875" cy="466725"/>
          </a:xfrm>
          <a:prstGeom prst="rect">
            <a:avLst/>
          </a:prstGeom>
        </p:spPr>
      </p:pic>
      <p:sp>
        <p:nvSpPr>
          <p:cNvPr id="196" name="文本框 195"/>
          <p:cNvSpPr txBox="1"/>
          <p:nvPr/>
        </p:nvSpPr>
        <p:spPr>
          <a:xfrm>
            <a:off x="4384040" y="5607050"/>
            <a:ext cx="49168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http://www.imooc.com/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97" name="图片 1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905" y="5700395"/>
            <a:ext cx="1257300" cy="42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28380" y="508708"/>
            <a:ext cx="3135630" cy="676910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Robot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1663439" y="1582333"/>
            <a:ext cx="2484781" cy="830997"/>
            <a:chOff x="2015383" y="1928500"/>
            <a:chExt cx="2484781" cy="830997"/>
          </a:xfrm>
        </p:grpSpPr>
        <p:sp>
          <p:nvSpPr>
            <p:cNvPr id="2" name="Text Placeholder 3"/>
            <p:cNvSpPr txBox="1"/>
            <p:nvPr/>
          </p:nvSpPr>
          <p:spPr>
            <a:xfrm>
              <a:off x="2015383" y="1928500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5400" dirty="0" smtClean="0">
                  <a:solidFill>
                    <a:srgbClr val="F8D35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8D35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719785" y="1947922"/>
              <a:ext cx="1780379" cy="752763"/>
              <a:chOff x="2948385" y="1921931"/>
              <a:chExt cx="1780379" cy="75276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2948385" y="2214319"/>
                <a:ext cx="178037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  <a:latin typeface="+mj-lt"/>
                    <a:ea typeface="微软雅黑" panose="020B0503020204020204" pitchFamily="34" charset="-122"/>
                  </a:rPr>
                  <a:t>自我介绍</a:t>
                </a:r>
                <a:endParaRPr lang="zh-CN" altLang="en-US" sz="24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89396" y="1921931"/>
                <a:ext cx="1378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One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121080" y="2443459"/>
            <a:ext cx="2590461" cy="831260"/>
            <a:chOff x="3609974" y="2794986"/>
            <a:chExt cx="2590461" cy="831260"/>
          </a:xfrm>
        </p:grpSpPr>
        <p:sp>
          <p:nvSpPr>
            <p:cNvPr id="3" name="Text Placeholder 3"/>
            <p:cNvSpPr txBox="1"/>
            <p:nvPr/>
          </p:nvSpPr>
          <p:spPr>
            <a:xfrm>
              <a:off x="3609974" y="2795249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4726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4726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420056" y="2794986"/>
              <a:ext cx="1780379" cy="819438"/>
              <a:chOff x="2989025" y="1902246"/>
              <a:chExt cx="1780379" cy="819438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989025" y="2261309"/>
                <a:ext cx="178037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chemeClr val="bg1"/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Robot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介绍</a:t>
                </a:r>
                <a:endParaRPr lang="zh-CN" altLang="en-US" sz="24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989396" y="1902246"/>
                <a:ext cx="15371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Two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658275" y="3262566"/>
            <a:ext cx="2549821" cy="830997"/>
            <a:chOff x="5197219" y="3606824"/>
            <a:chExt cx="2549821" cy="830997"/>
          </a:xfrm>
        </p:grpSpPr>
        <p:sp>
          <p:nvSpPr>
            <p:cNvPr id="4" name="Text Placeholder 3"/>
            <p:cNvSpPr txBox="1"/>
            <p:nvPr/>
          </p:nvSpPr>
          <p:spPr>
            <a:xfrm>
              <a:off x="5197219" y="3606824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9B9A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9B9A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966661" y="3607196"/>
              <a:ext cx="1780379" cy="771813"/>
              <a:chOff x="2948385" y="1902881"/>
              <a:chExt cx="1780379" cy="771813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2948385" y="2214319"/>
                <a:ext cx="178037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工作室介绍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989396" y="1902881"/>
                <a:ext cx="1739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Three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196196" y="4107445"/>
            <a:ext cx="2549821" cy="830997"/>
            <a:chOff x="6781706" y="4603606"/>
            <a:chExt cx="2549821" cy="830997"/>
          </a:xfrm>
        </p:grpSpPr>
        <p:sp>
          <p:nvSpPr>
            <p:cNvPr id="33" name="Text Placeholder 3"/>
            <p:cNvSpPr txBox="1"/>
            <p:nvPr/>
          </p:nvSpPr>
          <p:spPr>
            <a:xfrm>
              <a:off x="6781706" y="4603606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5400" dirty="0" smtClean="0">
                  <a:solidFill>
                    <a:srgbClr val="84CB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4CBC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7551148" y="4623028"/>
              <a:ext cx="1780379" cy="752763"/>
              <a:chOff x="2948385" y="1921931"/>
              <a:chExt cx="1780379" cy="752763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948385" y="2214319"/>
                <a:ext cx="178037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培训介绍</a:t>
                </a:r>
                <a:endParaRPr lang="zh-CN" altLang="en-US" sz="2400" dirty="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989396" y="1921931"/>
                <a:ext cx="15563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</a:t>
                </a:r>
                <a:r>
                  <a:rPr lang="en-US" altLang="zh-CN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Four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Connector 13"/>
          <p:cNvCxnSpPr/>
          <p:nvPr/>
        </p:nvCxnSpPr>
        <p:spPr>
          <a:xfrm>
            <a:off x="2032920" y="2463259"/>
            <a:ext cx="0" cy="4394743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3"/>
          <p:cNvCxnSpPr/>
          <p:nvPr/>
        </p:nvCxnSpPr>
        <p:spPr>
          <a:xfrm>
            <a:off x="3505801" y="3345488"/>
            <a:ext cx="0" cy="3512514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3"/>
          <p:cNvCxnSpPr/>
          <p:nvPr/>
        </p:nvCxnSpPr>
        <p:spPr>
          <a:xfrm>
            <a:off x="5056297" y="4099541"/>
            <a:ext cx="0" cy="2783859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3"/>
          <p:cNvCxnSpPr/>
          <p:nvPr/>
        </p:nvCxnSpPr>
        <p:spPr>
          <a:xfrm>
            <a:off x="6580917" y="4919020"/>
            <a:ext cx="0" cy="196438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0"/>
          <p:cNvGrpSpPr/>
          <p:nvPr/>
        </p:nvGrpSpPr>
        <p:grpSpPr>
          <a:xfrm>
            <a:off x="0" y="587118"/>
            <a:ext cx="2838053" cy="520091"/>
            <a:chOff x="-12700" y="587118"/>
            <a:chExt cx="2838053" cy="520091"/>
          </a:xfrm>
        </p:grpSpPr>
        <p:sp>
          <p:nvSpPr>
            <p:cNvPr id="202" name="文本框 201"/>
            <p:cNvSpPr txBox="1"/>
            <p:nvPr/>
          </p:nvSpPr>
          <p:spPr>
            <a:xfrm>
              <a:off x="961628" y="601100"/>
              <a:ext cx="1863725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武功秘籍</a:t>
              </a:r>
              <a:r>
                <a:rPr lang="en-US" altLang="zh-CN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en-US" altLang="zh-CN" sz="3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文本框 175"/>
          <p:cNvSpPr txBox="1"/>
          <p:nvPr/>
        </p:nvSpPr>
        <p:spPr>
          <a:xfrm>
            <a:off x="4384040" y="1659890"/>
            <a:ext cx="4916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https://www.coursera.org/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4384040" y="2649220"/>
            <a:ext cx="61061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https://www.edx.org/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4384040" y="3639820"/>
            <a:ext cx="5419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https://www.khanacademy.org/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4384040" y="4630420"/>
            <a:ext cx="57854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https://www.ted.com/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4384040" y="5607050"/>
            <a:ext cx="6943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https://www.codecademy.com/learn/all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3505" y="1659890"/>
            <a:ext cx="1409700" cy="438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80" y="2649220"/>
            <a:ext cx="962025" cy="523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35" y="3639820"/>
            <a:ext cx="2134870" cy="521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630" y="4714240"/>
            <a:ext cx="790575" cy="43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805" y="5677535"/>
            <a:ext cx="1295400" cy="38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30" y="702945"/>
            <a:ext cx="4370705" cy="1791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3295015"/>
            <a:ext cx="6590665" cy="1509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55" y="5087620"/>
            <a:ext cx="6981190" cy="1616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38556" b="4013"/>
          <a:stretch>
            <a:fillRect/>
          </a:stretch>
        </p:blipFill>
        <p:spPr>
          <a:xfrm>
            <a:off x="6294755" y="459105"/>
            <a:ext cx="5485765" cy="2035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0"/>
          <p:cNvGrpSpPr/>
          <p:nvPr/>
        </p:nvGrpSpPr>
        <p:grpSpPr>
          <a:xfrm>
            <a:off x="0" y="587118"/>
            <a:ext cx="3125391" cy="520091"/>
            <a:chOff x="-12700" y="587118"/>
            <a:chExt cx="3125391" cy="520091"/>
          </a:xfrm>
        </p:grpSpPr>
        <p:sp>
          <p:nvSpPr>
            <p:cNvPr id="202" name="文本框 201"/>
            <p:cNvSpPr txBox="1"/>
            <p:nvPr/>
          </p:nvSpPr>
          <p:spPr>
            <a:xfrm>
              <a:off x="674291" y="601100"/>
              <a:ext cx="24384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科创学习过程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890395" y="1322070"/>
            <a:ext cx="883793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熟练掌握</a:t>
            </a:r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C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语言和一种单片机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2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2.</a:t>
            </a:r>
            <a:r>
              <a:rPr 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了解基本的机械、电路、知识</a:t>
            </a:r>
            <a:endParaRPr lang="zh-CN" sz="2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	</a:t>
            </a:r>
            <a:r>
              <a:rPr 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熟悉常用传感器的使用     </a:t>
            </a:r>
            <a:endParaRPr lang="zh-CN" sz="2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		</a:t>
            </a:r>
            <a:r>
              <a:rPr 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掌握几种主要的通信协议</a:t>
            </a:r>
            <a:endParaRPr lang="zh-CN" altLang="zh-CN" sz="2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2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3.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尝试做出一个完整的科创作品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2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4.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高级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	STM32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FPGA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PID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算法、电机控制、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图像识别、机器学习、Kalman滤波、</a:t>
            </a:r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ROS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等等</a:t>
            </a:r>
            <a:endParaRPr lang="zh-CN" altLang="en-US" sz="2800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0"/>
          <p:cNvGrpSpPr/>
          <p:nvPr/>
        </p:nvGrpSpPr>
        <p:grpSpPr>
          <a:xfrm>
            <a:off x="0" y="587118"/>
            <a:ext cx="2922191" cy="520091"/>
            <a:chOff x="-12700" y="587118"/>
            <a:chExt cx="2922191" cy="520091"/>
          </a:xfrm>
        </p:grpSpPr>
        <p:sp>
          <p:nvSpPr>
            <p:cNvPr id="202" name="文本框 201"/>
            <p:cNvSpPr txBox="1"/>
            <p:nvPr/>
          </p:nvSpPr>
          <p:spPr>
            <a:xfrm>
              <a:off x="877491" y="601100"/>
              <a:ext cx="20320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关于单片机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11275" y="1398270"/>
            <a:ext cx="883793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正统路线：</a:t>
            </a:r>
            <a:endParaRPr lang="zh-CN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	         51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单片机、</a:t>
            </a:r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MSP430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+mn-ea"/>
              </a:rPr>
              <a:t>STM32......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2851785"/>
            <a:ext cx="2301240" cy="1641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385" y="2699385"/>
            <a:ext cx="3780155" cy="2839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215" y="2663190"/>
            <a:ext cx="4219575" cy="287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7985" y="3126105"/>
            <a:ext cx="4823460" cy="36182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95" y="2388870"/>
            <a:ext cx="6348730" cy="33413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5" y="1107440"/>
            <a:ext cx="4022090" cy="2646680"/>
          </a:xfrm>
          <a:prstGeom prst="rect">
            <a:avLst/>
          </a:prstGeom>
        </p:spPr>
      </p:pic>
      <p:grpSp>
        <p:nvGrpSpPr>
          <p:cNvPr id="201" name="组合 200"/>
          <p:cNvGrpSpPr/>
          <p:nvPr/>
        </p:nvGrpSpPr>
        <p:grpSpPr>
          <a:xfrm>
            <a:off x="0" y="587118"/>
            <a:ext cx="2686607" cy="520091"/>
            <a:chOff x="-12700" y="587118"/>
            <a:chExt cx="2686607" cy="520091"/>
          </a:xfrm>
        </p:grpSpPr>
        <p:sp>
          <p:nvSpPr>
            <p:cNvPr id="202" name="文本框 201"/>
            <p:cNvSpPr txBox="1"/>
            <p:nvPr/>
          </p:nvSpPr>
          <p:spPr>
            <a:xfrm>
              <a:off x="1113077" y="601100"/>
              <a:ext cx="156083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Arduino</a:t>
              </a:r>
              <a:endParaRPr lang="en-US" altLang="zh-CN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0"/>
          <p:cNvGrpSpPr/>
          <p:nvPr/>
        </p:nvGrpSpPr>
        <p:grpSpPr>
          <a:xfrm>
            <a:off x="0" y="587118"/>
            <a:ext cx="3125391" cy="520091"/>
            <a:chOff x="-12700" y="587118"/>
            <a:chExt cx="3125391" cy="520091"/>
          </a:xfrm>
        </p:grpSpPr>
        <p:sp>
          <p:nvSpPr>
            <p:cNvPr id="202" name="文本框 201"/>
            <p:cNvSpPr txBox="1"/>
            <p:nvPr/>
          </p:nvSpPr>
          <p:spPr>
            <a:xfrm>
              <a:off x="674291" y="601100"/>
              <a:ext cx="24384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科创学习资源</a:t>
              </a:r>
              <a:endParaRPr lang="zh-CN" sz="3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文本框 175"/>
          <p:cNvSpPr txBox="1"/>
          <p:nvPr/>
        </p:nvSpPr>
        <p:spPr>
          <a:xfrm>
            <a:off x="4384040" y="1659890"/>
            <a:ext cx="4916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http://www.alldatasheet.com/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4384040" y="2649220"/>
            <a:ext cx="81165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http://www.arduino.cn/thread-1066-1-1.html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4384040" y="4538980"/>
            <a:ext cx="5419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http://www.openedv.com/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4384040" y="5529580"/>
            <a:ext cx="73088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http://www.geek-workshop.com/forum.php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1734820"/>
            <a:ext cx="2495550" cy="371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15" y="2590165"/>
            <a:ext cx="1238250" cy="581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15" y="4387850"/>
            <a:ext cx="1232535" cy="673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5466715"/>
            <a:ext cx="1847850" cy="647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84040" y="3594100"/>
            <a:ext cx="60445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http://plclive.com/index.html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3594100"/>
            <a:ext cx="97155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0"/>
          <p:cNvGrpSpPr/>
          <p:nvPr/>
        </p:nvGrpSpPr>
        <p:grpSpPr>
          <a:xfrm>
            <a:off x="0" y="587118"/>
            <a:ext cx="2718993" cy="520091"/>
            <a:chOff x="-12700" y="587118"/>
            <a:chExt cx="2718993" cy="520091"/>
          </a:xfrm>
        </p:grpSpPr>
        <p:sp>
          <p:nvSpPr>
            <p:cNvPr id="202" name="文本框 201"/>
            <p:cNvSpPr txBox="1"/>
            <p:nvPr/>
          </p:nvSpPr>
          <p:spPr>
            <a:xfrm>
              <a:off x="1080693" y="601100"/>
              <a:ext cx="16256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科学上网</a:t>
              </a:r>
              <a:endParaRPr lang="zh-CN" altLang="en-US" sz="3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415415"/>
            <a:ext cx="10800080" cy="4971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9510" t="22667" r="2399" b="4517"/>
          <a:stretch>
            <a:fillRect/>
          </a:stretch>
        </p:blipFill>
        <p:spPr>
          <a:xfrm>
            <a:off x="1676400" y="1321435"/>
            <a:ext cx="8580120" cy="5158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47675"/>
            <a:ext cx="3577590" cy="6360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680" y="495935"/>
            <a:ext cx="3550920" cy="6312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0"/>
          <p:cNvGrpSpPr/>
          <p:nvPr/>
        </p:nvGrpSpPr>
        <p:grpSpPr>
          <a:xfrm>
            <a:off x="0" y="587118"/>
            <a:ext cx="2718991" cy="520091"/>
            <a:chOff x="-12700" y="587118"/>
            <a:chExt cx="2718991" cy="520091"/>
          </a:xfrm>
        </p:grpSpPr>
        <p:sp>
          <p:nvSpPr>
            <p:cNvPr id="202" name="文本框 201"/>
            <p:cNvSpPr txBox="1"/>
            <p:nvPr/>
          </p:nvSpPr>
          <p:spPr>
            <a:xfrm>
              <a:off x="1080691" y="601100"/>
              <a:ext cx="16256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国庆作业</a:t>
              </a:r>
              <a:endParaRPr lang="zh-CN" altLang="en-US" sz="3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3" name="矩形 202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19455" y="1875155"/>
            <a:ext cx="1075309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1.</a:t>
            </a:r>
            <a:endParaRPr lang="en-US" altLang="zh-CN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https://zhuanlan.zhihu.com/p/22266788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/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仔细阅读</a:t>
            </a:r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后，结合自己的专业方向思考未来一年里的科创计划，用简短的文字描述后发至邮箱</a:t>
            </a:r>
            <a:r>
              <a:rPr lang="en-US" alt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nuaapluto@nuaa.edu.cn</a:t>
            </a:r>
            <a:endParaRPr lang="en-US" altLang="zh-CN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/>
            <a:endParaRPr lang="en-US" altLang="zh-CN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/>
            <a:r>
              <a:rPr lang="en-US" alt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2.</a:t>
            </a:r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逛一逛本</a:t>
            </a:r>
            <a:r>
              <a:rPr lang="en-US" alt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PPT</a:t>
            </a:r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中提到的所有网站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  <a:p>
            <a:pPr algn="l"/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/>
            <a:r>
              <a:rPr lang="en-US" alt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3.</a:t>
            </a:r>
            <a:r>
              <a:rPr lang="zh-CN" alt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自学</a:t>
            </a:r>
            <a:r>
              <a:rPr lang="en-US" alt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C</a:t>
            </a:r>
            <a:r>
              <a:rPr lang="zh-CN" altLang="en-US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语言基础</a:t>
            </a:r>
            <a:endParaRPr lang="zh-CN" altLang="en-US"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10125" y="3075940"/>
            <a:ext cx="25711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谢谢聆听</a:t>
            </a:r>
            <a:r>
              <a:rPr lang="en-US" altLang="zh-CN" sz="40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~</a:t>
            </a:r>
            <a:endParaRPr lang="en-US" altLang="zh-CN" sz="40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/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1500" dirty="0" smtClean="0">
                <a:solidFill>
                  <a:srgbClr val="F8D3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0" lang="en-US" sz="11500" b="1" i="0" u="none" strike="noStrike" kern="1200" cap="none" spc="0" normalizeH="0" baseline="0" noProof="0" dirty="0" smtClean="0">
              <a:ln>
                <a:noFill/>
              </a:ln>
              <a:solidFill>
                <a:srgbClr val="F8D35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184966" y="3132097"/>
            <a:ext cx="388778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+mn-ea"/>
              </a:rPr>
              <a:t>自我介绍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628380" y="508708"/>
            <a:ext cx="3135630" cy="676910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Robot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28380" y="508708"/>
            <a:ext cx="3135630" cy="676910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Hello Robot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/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1500" dirty="0" smtClean="0">
                <a:solidFill>
                  <a:srgbClr val="F47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0" lang="en-US" sz="11500" b="1" i="0" u="none" strike="noStrike" kern="1200" cap="none" spc="0" normalizeH="0" baseline="0" noProof="0" dirty="0" smtClean="0">
              <a:ln>
                <a:noFill/>
              </a:ln>
              <a:solidFill>
                <a:srgbClr val="F4726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97477"/>
            <a:ext cx="388778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 smtClean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How Robot</a:t>
            </a:r>
            <a:endParaRPr lang="en-US" altLang="zh-CN" sz="4000" b="1" dirty="0" smtClean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31115" y="4112614"/>
            <a:ext cx="6331945" cy="0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27940" y="587118"/>
            <a:ext cx="2471982" cy="520091"/>
            <a:chOff x="-12700" y="587118"/>
            <a:chExt cx="2471982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1327712" y="601100"/>
              <a:ext cx="113157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Video</a:t>
              </a:r>
              <a:endParaRPr lang="en-US" altLang="zh-CN" sz="3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81635" y="2283460"/>
            <a:ext cx="114287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https://www.youtube.com/watch?v=NSyuYLYeMeM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https://youtu.be/rVlhMGQgDkY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https://youtu.be/-7xvqQeoA8c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https://youtu.be/M8YjvHYbZ9w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https://www.youtube.com/watch?v=lPEg83vF_Tw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27940" y="587118"/>
            <a:ext cx="4598670" cy="520091"/>
            <a:chOff x="-12700" y="587118"/>
            <a:chExt cx="4598670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267970" y="601088"/>
              <a:ext cx="4318000" cy="49212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zh-CN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机器人相关的专业</a:t>
              </a:r>
              <a:endParaRPr lang="zh-CN" altLang="zh-CN" sz="3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570730" y="1833245"/>
            <a:ext cx="504444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1.</a:t>
            </a:r>
            <a:r>
              <a:rPr lang="zh-CN" altLang="en-US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机械工程</a:t>
            </a:r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2.</a:t>
            </a:r>
            <a:r>
              <a:rPr lang="zh-CN" altLang="en-US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电气工程</a:t>
            </a:r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3.</a:t>
            </a:r>
            <a:r>
              <a:rPr lang="zh-CN" altLang="en-US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系统工程</a:t>
            </a:r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4.</a:t>
            </a:r>
            <a:r>
              <a:rPr lang="zh-CN" altLang="en-US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计算机科学</a:t>
            </a:r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27940" y="587375"/>
            <a:ext cx="4705985" cy="520065"/>
            <a:chOff x="-12700" y="587118"/>
            <a:chExt cx="3531797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267897" y="601088"/>
              <a:ext cx="3251200" cy="49215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机器人的研究方向</a:t>
              </a:r>
              <a:endParaRPr lang="zh-CN" altLang="en-US" sz="32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86740" y="2077085"/>
            <a:ext cx="110178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感知</a:t>
            </a:r>
            <a:r>
              <a:rPr 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：基本传感器、计算机</a:t>
            </a:r>
            <a:r>
              <a:rPr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视觉、</a:t>
            </a:r>
            <a:r>
              <a:rPr 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惯性导航、</a:t>
            </a:r>
            <a:r>
              <a:rPr lang="en-US" alt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SLAM</a:t>
            </a:r>
            <a:r>
              <a:rPr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。</a:t>
            </a:r>
            <a:endParaRPr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认知。人工智能、知识表达、规划、任务调度、机器学习等。</a:t>
            </a:r>
            <a:endParaRPr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行为。运动学、动力学、控制、manipulation和locomotion等。</a:t>
            </a:r>
            <a:endParaRPr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数学基础。最优估计、微分几何、计算几何、运筹学等。</a:t>
            </a:r>
            <a:endParaRPr sz="28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28380" y="102626"/>
            <a:ext cx="3135630" cy="148907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Hello Robot</a:t>
            </a:r>
            <a:endParaRPr lang="en-US" altLang="zh-CN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/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1500" dirty="0" smtClean="0">
                <a:solidFill>
                  <a:srgbClr val="29B9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0" lang="en-US" sz="11500" b="1" i="0" u="none" strike="noStrike" kern="1200" cap="none" spc="0" normalizeH="0" baseline="0" noProof="0" dirty="0" smtClean="0">
              <a:ln>
                <a:noFill/>
              </a:ln>
              <a:solidFill>
                <a:srgbClr val="29B9A6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工作室介绍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464" y="587118"/>
            <a:ext cx="3125391" cy="520091"/>
            <a:chOff x="-12700" y="587118"/>
            <a:chExt cx="3125391" cy="520091"/>
          </a:xfrm>
        </p:grpSpPr>
        <p:sp>
          <p:nvSpPr>
            <p:cNvPr id="10" name="文本框 9"/>
            <p:cNvSpPr txBox="1"/>
            <p:nvPr/>
          </p:nvSpPr>
          <p:spPr>
            <a:xfrm>
              <a:off x="674291" y="601100"/>
              <a:ext cx="2438400" cy="49212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科技中心介绍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41730" y="1541145"/>
            <a:ext cx="1065212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1. </a:t>
            </a:r>
            <a:r>
              <a:rPr lang="zh-CN" altLang="en-US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历史</a:t>
            </a:r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2.</a:t>
            </a:r>
            <a:r>
              <a:rPr lang="zh-CN" altLang="en-US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各工作室方向</a:t>
            </a:r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3.</a:t>
            </a:r>
            <a:r>
              <a:rPr lang="zh-CN" altLang="en-US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技术</a:t>
            </a:r>
            <a:r>
              <a:rPr lang="en-US" altLang="zh-CN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TEAM</a:t>
            </a:r>
            <a:endParaRPr lang="en-US" altLang="zh-CN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</a:t>
            </a:r>
            <a:r>
              <a:rPr lang="en-US" altLang="zh-CN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			</a:t>
            </a:r>
            <a:r>
              <a:rPr lang="zh-CN" altLang="en-US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四旋翼、智能控制与机器人、</a:t>
            </a:r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			</a:t>
            </a:r>
            <a:r>
              <a:rPr lang="zh-CN" altLang="en-US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机器学习与人工智能、</a:t>
            </a:r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en-US" altLang="zh-CN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			</a:t>
            </a:r>
            <a:r>
              <a:rPr lang="zh-CN" altLang="en-US" sz="36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放大器设计、电源、无线电通信</a:t>
            </a:r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zh-CN" altLang="en-US" sz="360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</Words>
  <Application>WPS 演示</Application>
  <PresentationFormat>宽屏</PresentationFormat>
  <Paragraphs>224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Meiryo UI</vt:lpstr>
      <vt:lpstr>微软雅黑 Light</vt:lpstr>
      <vt:lpstr>Calibri</vt:lpstr>
      <vt:lpstr>Arial Unicode MS</vt:lpstr>
      <vt:lpstr>Calibri Light</vt:lpstr>
      <vt:lpstr>Yu Gothic UI</vt:lpstr>
      <vt:lpstr>Office 主题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bilin</dc:creator>
  <cp:lastModifiedBy>CHEN</cp:lastModifiedBy>
  <cp:revision>479</cp:revision>
  <dcterms:created xsi:type="dcterms:W3CDTF">2015-03-19T06:14:00Z</dcterms:created>
  <dcterms:modified xsi:type="dcterms:W3CDTF">2017-10-14T13:46:13Z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